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8229600" cx="14630400"/>
  <p:notesSz cx="8229600" cy="14630400"/>
  <p:embeddedFontLst>
    <p:embeddedFont>
      <p:font typeface="Nunito"/>
      <p:regular r:id="rId26"/>
      <p:bold r:id="rId27"/>
      <p:italic r:id="rId28"/>
      <p:boldItalic r:id="rId29"/>
    </p:embeddedFont>
    <p:embeddedFont>
      <p:font typeface="PT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regular.fntdata"/><Relationship Id="rId25" Type="http://schemas.openxmlformats.org/officeDocument/2006/relationships/slide" Target="slides/slide21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bold.fntdata"/><Relationship Id="rId30" Type="http://schemas.openxmlformats.org/officeDocument/2006/relationships/font" Target="fonts/PTSans-regular.fntdata"/><Relationship Id="rId11" Type="http://schemas.openxmlformats.org/officeDocument/2006/relationships/slide" Target="slides/slide7.xml"/><Relationship Id="rId33" Type="http://schemas.openxmlformats.org/officeDocument/2006/relationships/font" Target="fonts/PTSans-boldItalic.fntdata"/><Relationship Id="rId10" Type="http://schemas.openxmlformats.org/officeDocument/2006/relationships/slide" Target="slides/slide6.xml"/><Relationship Id="rId32" Type="http://schemas.openxmlformats.org/officeDocument/2006/relationships/font" Target="fonts/PT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b1eab950d8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b1eab950d8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b1eab950d8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b1eab950d8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b1eab950d8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b1eab950d8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b1eab950d8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b1eab950d8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b1eab950d8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1eab950d8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b1eab950d8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b1eab950d8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b1eab950d8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b1eab950d8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b1eab950d8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b1eab950d8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b1eab950d8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b1eab950d8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b1eab950d8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b1eab950d8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b1eab950d8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b1eab950d8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b1eab950d8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b1eab950d8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b1eab950d8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b1eab950d8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b1eab950d8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b1eab950d8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b1eab950d8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b1eab950d8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1eab950d8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b1eab950d8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b1eab950d8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b1eab950d8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b1eab950d8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b1eab950d8_0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1eab950d8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b1eab950d8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b1eab950d8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1eab950d8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b1eab950d8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b1eab950d8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1eab950d8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1eab950d8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b1eab950d8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b1eab950d8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b1eab950d8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3b1eab950d8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1eab950d8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b1eab950d8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b1eab950d8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b1eab950d8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b1eab950d8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b1eab950d8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hyperlink" Target="https://drive.google.com/file/d/1-bCcxSMICMtd-Z4GR3_RoLBGU5FDXUhS/view?usp=sharin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3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spreadsheets/d/1EsA5qM5KuYM38mlm0pFTdZj52K4DgygYixhboQjqqMA/edit?gid=1105039083#gid=1105039083" TargetMode="External"/><Relationship Id="rId4" Type="http://schemas.openxmlformats.org/officeDocument/2006/relationships/hyperlink" Target="https://docs.google.com/spreadsheets/u/0/d/1AOQJFq4Kaaa2NCll8QKBfJlHPeATvO4LautF8V-sbck/edit" TargetMode="External"/><Relationship Id="rId9" Type="http://schemas.openxmlformats.org/officeDocument/2006/relationships/hyperlink" Target="https://docs.google.com/spreadsheets/u/0/d/1dN9cO46lblJhTpVbG2PobMF__Szb6XAeFzxadkJh-hM/edit" TargetMode="External"/><Relationship Id="rId5" Type="http://schemas.openxmlformats.org/officeDocument/2006/relationships/hyperlink" Target="https://docs.google.com/spreadsheets/u/0/d/1_rGGVODLwHasdjA-Rk6js7It3fyw8oHkDnoJjgj4Obg/edit" TargetMode="External"/><Relationship Id="rId6" Type="http://schemas.openxmlformats.org/officeDocument/2006/relationships/hyperlink" Target="https://docs.google.com/spreadsheets/u/0/d/1-Y2ivdZ3HNAqxVwI27TqprQuadMZPVWXqBGVA_8MvWo/edit" TargetMode="External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511799" y="303610"/>
            <a:ext cx="74685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Business and Campaign Analysis for Simple Threads</a:t>
            </a:r>
            <a:endParaRPr b="0" i="0" sz="440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593819" y="1969367"/>
            <a:ext cx="7468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1" lang="en-US" sz="21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Capstone </a:t>
            </a:r>
            <a:r>
              <a:rPr b="1" i="0" lang="en-US" sz="21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Project</a:t>
            </a:r>
            <a:endParaRPr b="1" i="0" sz="21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593280" y="2480174"/>
            <a:ext cx="7468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1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Course</a:t>
            </a: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: </a:t>
            </a: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Basics Of Data Analytics</a:t>
            </a: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(BDA)</a:t>
            </a:r>
            <a:endParaRPr b="0" i="0" sz="1850" u="none" cap="none" strike="noStrike"/>
          </a:p>
        </p:txBody>
      </p:sp>
      <p:sp>
        <p:nvSpPr>
          <p:cNvPr id="60" name="Google Shape;60;p13"/>
          <p:cNvSpPr/>
          <p:nvPr/>
        </p:nvSpPr>
        <p:spPr>
          <a:xfrm>
            <a:off x="581088" y="2810882"/>
            <a:ext cx="7468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1"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Created By</a:t>
            </a: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: </a:t>
            </a: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Daksh Khandelwal</a:t>
            </a:r>
            <a:endParaRPr b="0" i="0" sz="1850" u="none" cap="none" strike="noStrike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42" y="3519910"/>
            <a:ext cx="8599573" cy="458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541" y="7791074"/>
            <a:ext cx="1999175" cy="3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97" y="233876"/>
            <a:ext cx="14452226" cy="760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541" y="7791074"/>
            <a:ext cx="1999175" cy="3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8" y="301782"/>
            <a:ext cx="14540100" cy="58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7750" y="4141960"/>
            <a:ext cx="4656199" cy="396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541" y="7791074"/>
            <a:ext cx="1999175" cy="3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34" y="369683"/>
            <a:ext cx="14506551" cy="7357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541" y="7791074"/>
            <a:ext cx="1999175" cy="3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22" y="43750"/>
            <a:ext cx="5578426" cy="48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544" y="111645"/>
            <a:ext cx="6535075" cy="79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8074" y="4985784"/>
            <a:ext cx="4220425" cy="32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541" y="7791074"/>
            <a:ext cx="1999175" cy="3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00" y="491905"/>
            <a:ext cx="14452225" cy="6913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541" y="7791074"/>
            <a:ext cx="1999175" cy="3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00" y="464732"/>
            <a:ext cx="14452225" cy="699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541" y="7791074"/>
            <a:ext cx="1999175" cy="3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27" y="356103"/>
            <a:ext cx="14492975" cy="7315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541" y="7791074"/>
            <a:ext cx="1999175" cy="3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7" y="573386"/>
            <a:ext cx="14559476" cy="6841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541" y="7791074"/>
            <a:ext cx="1999175" cy="3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6" y="247461"/>
            <a:ext cx="14559474" cy="763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541" y="7791074"/>
            <a:ext cx="1999175" cy="3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5" y="30170"/>
            <a:ext cx="14492950" cy="81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837724" y="1729740"/>
            <a:ext cx="6607731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Project Objective &amp; Scope</a:t>
            </a:r>
            <a:endParaRPr b="0" i="0" sz="440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837724" y="2912507"/>
            <a:ext cx="4158734" cy="2551986"/>
          </a:xfrm>
          <a:prstGeom prst="roundRect">
            <a:avLst>
              <a:gd fmla="val 14070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1099899" y="317468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Business Questions</a:t>
            </a:r>
            <a:endParaRPr b="0" i="0" sz="220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1099899" y="3670221"/>
            <a:ext cx="3634383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Analysis addresses customer behaviour patterns, revenue drivers, and campaign effectiveness to inform strategic decisions.</a:t>
            </a:r>
            <a:endParaRPr b="0" i="0" sz="18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5235773" y="2912507"/>
            <a:ext cx="4158734" cy="2551986"/>
          </a:xfrm>
          <a:prstGeom prst="roundRect">
            <a:avLst>
              <a:gd fmla="val 14070" name="adj"/>
            </a:avLst>
          </a:prstGeom>
          <a:solidFill>
            <a:srgbClr val="00002E"/>
          </a:solidFill>
          <a:ln cap="flat" cmpd="sng" w="22850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5497949" y="317468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Time Period</a:t>
            </a:r>
            <a:endParaRPr b="0" i="0" sz="220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5497949" y="3670221"/>
            <a:ext cx="3634383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January to March 2025, capturing complete Q1 performance across all business metrics.</a:t>
            </a:r>
            <a:endParaRPr b="0" i="0" sz="185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9633823" y="2912507"/>
            <a:ext cx="4158853" cy="2551986"/>
          </a:xfrm>
          <a:prstGeom prst="roundRect">
            <a:avLst>
              <a:gd fmla="val 14070" name="adj"/>
            </a:avLst>
          </a:prstGeom>
          <a:solidFill>
            <a:srgbClr val="00002E"/>
          </a:solidFill>
          <a:ln cap="flat" cmpd="sng" w="22850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9895999" y="317468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Data Sources</a:t>
            </a:r>
            <a:endParaRPr b="0" i="0" sz="2200" u="none" cap="none" strike="noStrike"/>
          </a:p>
        </p:txBody>
      </p:sp>
      <p:sp>
        <p:nvSpPr>
          <p:cNvPr id="76" name="Google Shape;76;p14"/>
          <p:cNvSpPr/>
          <p:nvPr/>
        </p:nvSpPr>
        <p:spPr>
          <a:xfrm>
            <a:off x="9895999" y="3670221"/>
            <a:ext cx="3634502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Four comprehensive datasets: customer information, product catalogue, purchase transactions, and discount campaigns.</a:t>
            </a:r>
            <a:endParaRPr b="0" i="0" sz="185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837724" y="5733693"/>
            <a:ext cx="12954952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This analysis provides management with actionable insights to optimize inventory, pricing strategy, and marketing investments for sustained growth.</a:t>
            </a:r>
            <a:endParaRPr b="0" i="0" sz="1850" u="none" cap="none" strike="noStrike"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541" y="7791074"/>
            <a:ext cx="1999175" cy="3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541" y="7791074"/>
            <a:ext cx="1999175" cy="3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 rotWithShape="1">
          <a:blip r:embed="rId4">
            <a:alphaModFix/>
          </a:blip>
          <a:srcRect b="0" l="0" r="48859" t="7218"/>
          <a:stretch/>
        </p:blipFill>
        <p:spPr>
          <a:xfrm>
            <a:off x="667764" y="1287773"/>
            <a:ext cx="6000100" cy="47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/>
          <p:nvPr/>
        </p:nvSpPr>
        <p:spPr>
          <a:xfrm>
            <a:off x="436908" y="82191"/>
            <a:ext cx="52497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Nunito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Appendix &amp; Questions</a:t>
            </a:r>
            <a:endParaRPr b="0" i="0" sz="4000" u="none" cap="none" strike="noStrike"/>
          </a:p>
        </p:txBody>
      </p:sp>
      <p:sp>
        <p:nvSpPr>
          <p:cNvPr id="221" name="Google Shape;221;p32"/>
          <p:cNvSpPr/>
          <p:nvPr/>
        </p:nvSpPr>
        <p:spPr>
          <a:xfrm>
            <a:off x="464077" y="792874"/>
            <a:ext cx="5443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Data </a:t>
            </a:r>
            <a:r>
              <a:rPr b="1" lang="en-US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Integrity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&amp; Methodology</a:t>
            </a:r>
            <a:endParaRPr b="1" i="0" sz="2400" u="none" cap="none" strike="noStrike"/>
          </a:p>
        </p:txBody>
      </p:sp>
      <p:pic>
        <p:nvPicPr>
          <p:cNvPr id="222" name="Google Shape;222;p32"/>
          <p:cNvPicPr preferRelativeResize="0"/>
          <p:nvPr/>
        </p:nvPicPr>
        <p:blipFill rotWithShape="1">
          <a:blip r:embed="rId4">
            <a:alphaModFix/>
          </a:blip>
          <a:srcRect b="22355" l="65011" r="11028" t="4249"/>
          <a:stretch/>
        </p:blipFill>
        <p:spPr>
          <a:xfrm>
            <a:off x="6640679" y="1287773"/>
            <a:ext cx="2293875" cy="30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3" name="Google Shape;22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2677" y="874452"/>
            <a:ext cx="4922759" cy="492275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/>
          <p:nvPr/>
        </p:nvSpPr>
        <p:spPr>
          <a:xfrm>
            <a:off x="450490" y="6768605"/>
            <a:ext cx="34734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"/>
              <a:buNone/>
            </a:pPr>
            <a:r>
              <a:rPr b="1" i="0" lang="en-US" sz="3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Questions?</a:t>
            </a:r>
            <a:endParaRPr b="1" i="0" sz="3400" u="none" cap="none" strike="noStrike"/>
          </a:p>
        </p:txBody>
      </p:sp>
      <p:sp>
        <p:nvSpPr>
          <p:cNvPr id="225" name="Google Shape;225;p32"/>
          <p:cNvSpPr/>
          <p:nvPr/>
        </p:nvSpPr>
        <p:spPr>
          <a:xfrm>
            <a:off x="518404" y="7398599"/>
            <a:ext cx="11092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T Sans"/>
              <a:buNone/>
            </a:pPr>
            <a:r>
              <a:rPr b="1" lang="en-US" sz="23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</a:t>
            </a:r>
            <a:r>
              <a:rPr b="1" i="0" lang="en-US" sz="23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welcome your feedback and queries on our analysis and recommendations.</a:t>
            </a:r>
            <a:endParaRPr b="1" i="0" sz="2300" u="none" cap="none" strike="noStrike"/>
          </a:p>
        </p:txBody>
      </p:sp>
      <p:sp>
        <p:nvSpPr>
          <p:cNvPr id="226" name="Google Shape;226;p32"/>
          <p:cNvSpPr/>
          <p:nvPr/>
        </p:nvSpPr>
        <p:spPr>
          <a:xfrm>
            <a:off x="138150" y="6159525"/>
            <a:ext cx="14630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"/>
              <a:buNone/>
            </a:pPr>
            <a:r>
              <a:rPr b="1" lang="en-US" sz="2400" u="sng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Full Report</a:t>
            </a:r>
            <a:r>
              <a:rPr lang="en-US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24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https://drive.google.com/file/d/1-bCcxSMICMtd-Z4GR3_RoLBGU5FDXUhS/view?usp=sharing</a:t>
            </a:r>
            <a:endParaRPr b="0" i="0" sz="2400" u="none" cap="none" strike="noStrik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6800" y="7791074"/>
            <a:ext cx="1999175" cy="369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ve me a thank you slide with beatiful ending of this ppt " id="233" name="Google Shape;2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6800" y="7791074"/>
            <a:ext cx="1999175" cy="3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837724" y="1007038"/>
            <a:ext cx="5632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Data Overview</a:t>
            </a:r>
            <a:endParaRPr b="0" i="0" sz="4400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837724" y="229576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None/>
            </a:pPr>
            <a:r>
              <a:rPr lang="en-US" sz="22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Customer_Information</a:t>
            </a:r>
            <a:endParaRPr b="0" i="0" sz="2200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837724" y="2887028"/>
            <a:ext cx="6185535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Demographic profiles including gender, age group, location, and registration dates for all customers in the database.</a:t>
            </a:r>
            <a:endParaRPr b="0" i="0" sz="185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7614761" y="229576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None/>
            </a:pPr>
            <a:r>
              <a:rPr b="0" i="0" lang="en-US" sz="22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Product Information</a:t>
            </a:r>
            <a:endParaRPr b="0" i="0" sz="220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7614761" y="2887028"/>
            <a:ext cx="6185535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Complete product catalogue with categories, pricing, sizes, and colours across the entire inventory range.</a:t>
            </a:r>
            <a:endParaRPr b="0" i="0" sz="1850" u="none" cap="none" strike="noStrike"/>
          </a:p>
        </p:txBody>
      </p:sp>
      <p:sp>
        <p:nvSpPr>
          <p:cNvPr id="89" name="Google Shape;89;p15"/>
          <p:cNvSpPr/>
          <p:nvPr/>
        </p:nvSpPr>
        <p:spPr>
          <a:xfrm>
            <a:off x="837724" y="437697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None/>
            </a:pPr>
            <a:r>
              <a:rPr b="0" i="0" lang="en-US" sz="22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Purchase Information</a:t>
            </a:r>
            <a:endParaRPr b="0" i="0" sz="2200" u="none" cap="none" strike="noStrike"/>
          </a:p>
        </p:txBody>
      </p:sp>
      <p:sp>
        <p:nvSpPr>
          <p:cNvPr id="90" name="Google Shape;90;p15"/>
          <p:cNvSpPr/>
          <p:nvPr/>
        </p:nvSpPr>
        <p:spPr>
          <a:xfrm>
            <a:off x="837724" y="4968240"/>
            <a:ext cx="6185535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Transaction-level data capturing customer purchases, quantities, pricing, and timestamps for Q1 2025.</a:t>
            </a:r>
            <a:endParaRPr b="0" i="0" sz="185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7614761" y="437697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"/>
              <a:buNone/>
            </a:pPr>
            <a:r>
              <a:rPr b="0" i="0" lang="en-US" sz="22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Discount Information</a:t>
            </a:r>
            <a:endParaRPr b="0" i="0" sz="220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7614761" y="4968240"/>
            <a:ext cx="6185535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Campaign participation records showing discount percentages applied and customer engagement levels.</a:t>
            </a:r>
            <a:endParaRPr b="0" i="0" sz="1850" u="none" cap="none" strike="noStrike"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37541" y="7791074"/>
            <a:ext cx="1999175" cy="3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878465" y="6463317"/>
            <a:ext cx="12954900" cy="1017300"/>
          </a:xfrm>
          <a:prstGeom prst="roundRect">
            <a:avLst>
              <a:gd fmla="val 35302" name="adj"/>
            </a:avLst>
          </a:prstGeom>
          <a:solidFill>
            <a:srgbClr val="4833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5" name="Google Shape;95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7780" y="6813710"/>
            <a:ext cx="299204" cy="23931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/>
          <p:nvPr/>
        </p:nvSpPr>
        <p:spPr>
          <a:xfrm>
            <a:off x="1656300" y="6748821"/>
            <a:ext cx="119379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1" i="0" lang="en-US" sz="2050" u="sng" cap="none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All datasets underwent thorough data cleaning to ensure accuracy and consistency for reliable analysis.</a:t>
            </a:r>
            <a:endParaRPr b="1" i="0" sz="205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541" y="7791074"/>
            <a:ext cx="1999175" cy="3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20" y="393819"/>
            <a:ext cx="14384326" cy="745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541" y="7791074"/>
            <a:ext cx="1999175" cy="3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00" y="491904"/>
            <a:ext cx="14478001" cy="69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541" y="7791074"/>
            <a:ext cx="1999175" cy="3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87" y="220320"/>
            <a:ext cx="14482401" cy="7714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541" y="7791074"/>
            <a:ext cx="1999175" cy="3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33" y="196158"/>
            <a:ext cx="14506549" cy="777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966" y="249034"/>
            <a:ext cx="13703375" cy="15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541" y="7791074"/>
            <a:ext cx="1999175" cy="3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07" y="491905"/>
            <a:ext cx="14492976" cy="6960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541" y="7791074"/>
            <a:ext cx="1999175" cy="3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293" y="84500"/>
            <a:ext cx="9774928" cy="807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